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Oswald"/>
      <p:regular r:id="rId27"/>
      <p:bold r:id="rId28"/>
    </p:embeddedFont>
    <p:embeddedFont>
      <p:font typeface="Source Sans Pr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8D1204B1-6D44-4B16-A29B-C1E12B16C616}">
  <a:tblStyle styleId="{8D1204B1-6D44-4B16-A29B-C1E12B16C61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Oswald-bold.fntdata"/><Relationship Id="rId27" Type="http://schemas.openxmlformats.org/officeDocument/2006/relationships/font" Target="fonts/Oswald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SourceSansPr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SourceSansPro-italic.fntdata"/><Relationship Id="rId30" Type="http://schemas.openxmlformats.org/officeDocument/2006/relationships/font" Target="fonts/SourceSansPro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SourceSansPr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7ac726a9d9_0_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7ac726a9d9_0_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7ac726a9d9_0_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7ac726a9d9_0_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7ac726a9d9_0_5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7ac726a9d9_0_5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7ac726a9d9_0_6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7ac726a9d9_0_6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7ac726a9d9_0_6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7ac726a9d9_0_6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7ac726a9d9_0_5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7ac726a9d9_0_5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7ac726a9d9_0_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7ac726a9d9_0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7aca511f2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7aca511f2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7ac726a9d9_0_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7ac726a9d9_0_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7ac726a9d9_0_5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7ac726a9d9_0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7ac726a9d9_0_6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7ac726a9d9_0_6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7ac726a9d9_0_5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7ac726a9d9_0_5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7ac726a9d9_0_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7ac726a9d9_0_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7ac726a9d9_0_4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7ac726a9d9_0_4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7ac726a9d9_0_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7ac726a9d9_0_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7ac726a9d9_0_5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7ac726a9d9_0_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7ac726a9d9_0_4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7ac726a9d9_0_4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7ac726a9d9_0_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7ac726a9d9_0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7ac726a9d9_0_4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7ac726a9d9_0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"/>
          <p:cNvSpPr/>
          <p:nvPr/>
        </p:nvSpPr>
        <p:spPr>
          <a:xfrm>
            <a:off x="-26775" y="2008375"/>
            <a:ext cx="9210650" cy="3172625"/>
          </a:xfrm>
          <a:custGeom>
            <a:rect b="b" l="l" r="r" t="t"/>
            <a:pathLst>
              <a:path extrusionOk="0" h="126905" w="368426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35" name="Google Shape;35;p2"/>
          <p:cNvSpPr/>
          <p:nvPr/>
        </p:nvSpPr>
        <p:spPr>
          <a:xfrm>
            <a:off x="-26775" y="2139700"/>
            <a:ext cx="9210650" cy="3041300"/>
          </a:xfrm>
          <a:custGeom>
            <a:rect b="b" l="l" r="r" t="t"/>
            <a:pathLst>
              <a:path extrusionOk="0" h="121652" w="368426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6" name="Google Shape;36;p2"/>
          <p:cNvSpPr/>
          <p:nvPr/>
        </p:nvSpPr>
        <p:spPr>
          <a:xfrm rot="8100000">
            <a:off x="1847981" y="18145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AFF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2"/>
          <p:cNvSpPr/>
          <p:nvPr/>
        </p:nvSpPr>
        <p:spPr>
          <a:xfrm rot="8100000">
            <a:off x="6038981" y="20984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00CE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2"/>
          <p:cNvSpPr/>
          <p:nvPr/>
        </p:nvSpPr>
        <p:spPr>
          <a:xfrm rot="8100000">
            <a:off x="7181981" y="21317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00C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2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40" name="Google Shape;40;p2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1" name="Google Shape;41;p2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2" name="Google Shape;42;p2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43" name="Google Shape;43;p2"/>
          <p:cNvGrpSpPr/>
          <p:nvPr/>
        </p:nvGrpSpPr>
        <p:grpSpPr>
          <a:xfrm>
            <a:off x="-42837" y="2005088"/>
            <a:ext cx="9229575" cy="642788"/>
            <a:chOff x="-42837" y="4443488"/>
            <a:chExt cx="9229575" cy="642788"/>
          </a:xfrm>
        </p:grpSpPr>
        <p:sp>
          <p:nvSpPr>
            <p:cNvPr id="44" name="Google Shape;44;p2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" name="Google Shape;69;p2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2"/>
          <p:cNvSpPr/>
          <p:nvPr/>
        </p:nvSpPr>
        <p:spPr>
          <a:xfrm rot="8100000">
            <a:off x="8699949" y="18907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AFF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2"/>
          <p:cNvSpPr txBox="1"/>
          <p:nvPr>
            <p:ph type="ctrTitle"/>
          </p:nvPr>
        </p:nvSpPr>
        <p:spPr>
          <a:xfrm>
            <a:off x="2847975" y="3363425"/>
            <a:ext cx="56103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ll graph">
  <p:cSld name="BLANK_2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1"/>
          <p:cNvSpPr/>
          <p:nvPr/>
        </p:nvSpPr>
        <p:spPr>
          <a:xfrm>
            <a:off x="-20075" y="636775"/>
            <a:ext cx="9203950" cy="4550900"/>
          </a:xfrm>
          <a:custGeom>
            <a:rect b="b" l="l" r="r" t="t"/>
            <a:pathLst>
              <a:path extrusionOk="0" h="182036" w="368158">
                <a:moveTo>
                  <a:pt x="41" y="263"/>
                </a:moveTo>
                <a:lnTo>
                  <a:pt x="16234" y="11294"/>
                </a:lnTo>
                <a:lnTo>
                  <a:pt x="31283" y="5122"/>
                </a:lnTo>
                <a:lnTo>
                  <a:pt x="62144" y="4991"/>
                </a:lnTo>
                <a:lnTo>
                  <a:pt x="77384" y="0"/>
                </a:lnTo>
                <a:lnTo>
                  <a:pt x="92624" y="13527"/>
                </a:lnTo>
                <a:lnTo>
                  <a:pt x="107674" y="21276"/>
                </a:lnTo>
                <a:lnTo>
                  <a:pt x="122723" y="21145"/>
                </a:lnTo>
                <a:lnTo>
                  <a:pt x="138725" y="10375"/>
                </a:lnTo>
                <a:lnTo>
                  <a:pt x="153775" y="7880"/>
                </a:lnTo>
                <a:lnTo>
                  <a:pt x="168443" y="2349"/>
                </a:lnTo>
                <a:lnTo>
                  <a:pt x="184064" y="14841"/>
                </a:lnTo>
                <a:lnTo>
                  <a:pt x="199304" y="15274"/>
                </a:lnTo>
                <a:lnTo>
                  <a:pt x="214354" y="25085"/>
                </a:lnTo>
                <a:lnTo>
                  <a:pt x="229784" y="25085"/>
                </a:lnTo>
                <a:lnTo>
                  <a:pt x="245786" y="20094"/>
                </a:lnTo>
                <a:lnTo>
                  <a:pt x="260836" y="20094"/>
                </a:lnTo>
                <a:lnTo>
                  <a:pt x="275123" y="11426"/>
                </a:lnTo>
                <a:lnTo>
                  <a:pt x="291316" y="16810"/>
                </a:lnTo>
                <a:lnTo>
                  <a:pt x="305603" y="8143"/>
                </a:lnTo>
                <a:lnTo>
                  <a:pt x="336464" y="8012"/>
                </a:lnTo>
                <a:lnTo>
                  <a:pt x="351514" y="11294"/>
                </a:lnTo>
                <a:lnTo>
                  <a:pt x="367325" y="2758"/>
                </a:lnTo>
                <a:lnTo>
                  <a:pt x="368158" y="181769"/>
                </a:lnTo>
                <a:lnTo>
                  <a:pt x="0" y="182036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419" name="Google Shape;419;p11"/>
          <p:cNvSpPr/>
          <p:nvPr/>
        </p:nvSpPr>
        <p:spPr>
          <a:xfrm>
            <a:off x="-33475" y="768100"/>
            <a:ext cx="9210650" cy="4406200"/>
          </a:xfrm>
          <a:custGeom>
            <a:rect b="b" l="l" r="r" t="t"/>
            <a:pathLst>
              <a:path extrusionOk="0" h="176248" w="368426">
                <a:moveTo>
                  <a:pt x="577" y="5516"/>
                </a:moveTo>
                <a:lnTo>
                  <a:pt x="16960" y="11214"/>
                </a:lnTo>
                <a:lnTo>
                  <a:pt x="47440" y="11214"/>
                </a:lnTo>
                <a:lnTo>
                  <a:pt x="62680" y="6843"/>
                </a:lnTo>
                <a:lnTo>
                  <a:pt x="77920" y="16156"/>
                </a:lnTo>
                <a:lnTo>
                  <a:pt x="93160" y="16156"/>
                </a:lnTo>
                <a:lnTo>
                  <a:pt x="107638" y="11214"/>
                </a:lnTo>
                <a:lnTo>
                  <a:pt x="122878" y="8173"/>
                </a:lnTo>
                <a:lnTo>
                  <a:pt x="138880" y="8173"/>
                </a:lnTo>
                <a:lnTo>
                  <a:pt x="154120" y="10834"/>
                </a:lnTo>
                <a:lnTo>
                  <a:pt x="168979" y="7603"/>
                </a:lnTo>
                <a:lnTo>
                  <a:pt x="184219" y="12734"/>
                </a:lnTo>
                <a:lnTo>
                  <a:pt x="199840" y="20527"/>
                </a:lnTo>
                <a:lnTo>
                  <a:pt x="214318" y="15205"/>
                </a:lnTo>
                <a:lnTo>
                  <a:pt x="229939" y="15205"/>
                </a:lnTo>
                <a:lnTo>
                  <a:pt x="245560" y="5892"/>
                </a:lnTo>
                <a:lnTo>
                  <a:pt x="260800" y="11214"/>
                </a:lnTo>
                <a:lnTo>
                  <a:pt x="276040" y="11214"/>
                </a:lnTo>
                <a:lnTo>
                  <a:pt x="291280" y="6843"/>
                </a:lnTo>
                <a:lnTo>
                  <a:pt x="321760" y="6843"/>
                </a:lnTo>
                <a:lnTo>
                  <a:pt x="337000" y="15966"/>
                </a:lnTo>
                <a:lnTo>
                  <a:pt x="351478" y="12734"/>
                </a:lnTo>
                <a:lnTo>
                  <a:pt x="367861" y="0"/>
                </a:lnTo>
                <a:lnTo>
                  <a:pt x="368426" y="176248"/>
                </a:lnTo>
                <a:lnTo>
                  <a:pt x="0" y="176248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420" name="Google Shape;420;p11"/>
          <p:cNvSpPr/>
          <p:nvPr/>
        </p:nvSpPr>
        <p:spPr>
          <a:xfrm rot="8100000">
            <a:off x="1847981" y="4429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AFF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11"/>
          <p:cNvSpPr/>
          <p:nvPr/>
        </p:nvSpPr>
        <p:spPr>
          <a:xfrm rot="8100000">
            <a:off x="6038981" y="72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00CE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11"/>
          <p:cNvSpPr/>
          <p:nvPr/>
        </p:nvSpPr>
        <p:spPr>
          <a:xfrm rot="8100000">
            <a:off x="7181981" y="7601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00C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3" name="Google Shape;423;p11"/>
          <p:cNvGrpSpPr/>
          <p:nvPr/>
        </p:nvGrpSpPr>
        <p:grpSpPr>
          <a:xfrm>
            <a:off x="-9525" y="652475"/>
            <a:ext cx="9167825" cy="595300"/>
            <a:chOff x="-9525" y="4462475"/>
            <a:chExt cx="9167825" cy="595300"/>
          </a:xfrm>
        </p:grpSpPr>
        <p:sp>
          <p:nvSpPr>
            <p:cNvPr id="424" name="Google Shape;424;p11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25" name="Google Shape;425;p11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26" name="Google Shape;426;p11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427" name="Google Shape;427;p11"/>
          <p:cNvGrpSpPr/>
          <p:nvPr/>
        </p:nvGrpSpPr>
        <p:grpSpPr>
          <a:xfrm>
            <a:off x="-42837" y="633488"/>
            <a:ext cx="9229575" cy="642788"/>
            <a:chOff x="-42837" y="4443488"/>
            <a:chExt cx="9229575" cy="642788"/>
          </a:xfrm>
        </p:grpSpPr>
        <p:sp>
          <p:nvSpPr>
            <p:cNvPr id="428" name="Google Shape;428;p11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1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1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1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1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1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1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1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1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1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1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1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1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1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1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1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1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1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1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1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1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1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1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1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1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3" name="Google Shape;453;p11"/>
          <p:cNvSpPr/>
          <p:nvPr/>
        </p:nvSpPr>
        <p:spPr>
          <a:xfrm>
            <a:off x="2990700" y="7762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11"/>
          <p:cNvSpPr/>
          <p:nvPr/>
        </p:nvSpPr>
        <p:spPr>
          <a:xfrm>
            <a:off x="1085700" y="10619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11"/>
          <p:cNvSpPr/>
          <p:nvPr/>
        </p:nvSpPr>
        <p:spPr>
          <a:xfrm>
            <a:off x="4895700" y="7060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11"/>
          <p:cNvSpPr/>
          <p:nvPr/>
        </p:nvSpPr>
        <p:spPr>
          <a:xfrm rot="8100000">
            <a:off x="8699949" y="51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AFF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11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letely blank">
  <p:cSld name="BLANK_1"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12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2">
  <p:cSld name="TITLE_2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62" name="Google Shape;462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63" name="Google Shape;46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"/>
          <p:cNvSpPr/>
          <p:nvPr/>
        </p:nvSpPr>
        <p:spPr>
          <a:xfrm>
            <a:off x="-26775" y="2008375"/>
            <a:ext cx="9210650" cy="3172625"/>
          </a:xfrm>
          <a:custGeom>
            <a:rect b="b" l="l" r="r" t="t"/>
            <a:pathLst>
              <a:path extrusionOk="0" h="126905" w="368426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76" name="Google Shape;76;p3"/>
          <p:cNvSpPr/>
          <p:nvPr/>
        </p:nvSpPr>
        <p:spPr>
          <a:xfrm>
            <a:off x="-26775" y="2139700"/>
            <a:ext cx="9210650" cy="3041300"/>
          </a:xfrm>
          <a:custGeom>
            <a:rect b="b" l="l" r="r" t="t"/>
            <a:pathLst>
              <a:path extrusionOk="0" h="121652" w="368426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77" name="Google Shape;77;p3"/>
          <p:cNvSpPr/>
          <p:nvPr/>
        </p:nvSpPr>
        <p:spPr>
          <a:xfrm rot="8100000">
            <a:off x="1847981" y="18145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AFF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3"/>
          <p:cNvSpPr/>
          <p:nvPr/>
        </p:nvSpPr>
        <p:spPr>
          <a:xfrm rot="8100000">
            <a:off x="6038981" y="20984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00CE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3"/>
          <p:cNvSpPr/>
          <p:nvPr/>
        </p:nvSpPr>
        <p:spPr>
          <a:xfrm rot="8100000">
            <a:off x="7181981" y="21317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00C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3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81" name="Google Shape;81;p3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82" name="Google Shape;82;p3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83" name="Google Shape;83;p3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84" name="Google Shape;84;p3"/>
          <p:cNvGrpSpPr/>
          <p:nvPr/>
        </p:nvGrpSpPr>
        <p:grpSpPr>
          <a:xfrm>
            <a:off x="-42837" y="2005088"/>
            <a:ext cx="9229575" cy="642788"/>
            <a:chOff x="-42837" y="4443488"/>
            <a:chExt cx="9229575" cy="642788"/>
          </a:xfrm>
        </p:grpSpPr>
        <p:sp>
          <p:nvSpPr>
            <p:cNvPr id="85" name="Google Shape;85;p3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3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3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3"/>
          <p:cNvSpPr/>
          <p:nvPr/>
        </p:nvSpPr>
        <p:spPr>
          <a:xfrm rot="8100000">
            <a:off x="8699949" y="18907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AFF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3"/>
          <p:cNvSpPr txBox="1"/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5" name="Google Shape;115;p3"/>
          <p:cNvSpPr txBox="1"/>
          <p:nvPr>
            <p:ph idx="1" type="subTitle"/>
          </p:nvPr>
        </p:nvSpPr>
        <p:spPr>
          <a:xfrm>
            <a:off x="2309441" y="4059250"/>
            <a:ext cx="5214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3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 txBox="1"/>
          <p:nvPr>
            <p:ph idx="1" type="body"/>
          </p:nvPr>
        </p:nvSpPr>
        <p:spPr>
          <a:xfrm>
            <a:off x="1519975" y="2161800"/>
            <a:ext cx="61041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SzPts val="3000"/>
              <a:buChar char="◉"/>
              <a:defRPr i="1" sz="3000"/>
            </a:lvl1pPr>
            <a:lvl2pPr indent="-419100" lvl="1" marL="914400" rtl="0" algn="ctr">
              <a:spcBef>
                <a:spcPts val="0"/>
              </a:spcBef>
              <a:spcAft>
                <a:spcPts val="0"/>
              </a:spcAft>
              <a:buSzPts val="3000"/>
              <a:buChar char="◉"/>
              <a:defRPr i="1" sz="3000"/>
            </a:lvl2pPr>
            <a:lvl3pPr indent="-419100" lvl="2" marL="1371600" rtl="0" algn="ctr">
              <a:spcBef>
                <a:spcPts val="0"/>
              </a:spcBef>
              <a:spcAft>
                <a:spcPts val="0"/>
              </a:spcAft>
              <a:buSzPts val="3000"/>
              <a:buChar char="■"/>
              <a:defRPr i="1" sz="3000"/>
            </a:lvl3pPr>
            <a:lvl4pPr indent="-419100" lvl="3" marL="1828800" rtl="0" algn="ctr">
              <a:spcBef>
                <a:spcPts val="0"/>
              </a:spcBef>
              <a:spcAft>
                <a:spcPts val="0"/>
              </a:spcAft>
              <a:buSzPts val="3000"/>
              <a:buChar char="●"/>
              <a:defRPr i="1" sz="3000"/>
            </a:lvl4pPr>
            <a:lvl5pPr indent="-419100" lvl="4" marL="2286000" rtl="0" algn="ctr">
              <a:spcBef>
                <a:spcPts val="0"/>
              </a:spcBef>
              <a:spcAft>
                <a:spcPts val="0"/>
              </a:spcAft>
              <a:buSzPts val="3000"/>
              <a:buChar char="○"/>
              <a:defRPr i="1" sz="3000"/>
            </a:lvl5pPr>
            <a:lvl6pPr indent="-419100" lvl="5" marL="2743200" rtl="0" algn="ctr">
              <a:spcBef>
                <a:spcPts val="0"/>
              </a:spcBef>
              <a:spcAft>
                <a:spcPts val="0"/>
              </a:spcAft>
              <a:buSzPts val="3000"/>
              <a:buChar char="■"/>
              <a:defRPr i="1" sz="3000"/>
            </a:lvl6pPr>
            <a:lvl7pPr indent="-419100" lvl="6" marL="3200400" rtl="0" algn="ctr">
              <a:spcBef>
                <a:spcPts val="0"/>
              </a:spcBef>
              <a:spcAft>
                <a:spcPts val="0"/>
              </a:spcAft>
              <a:buSzPts val="3000"/>
              <a:buChar char="●"/>
              <a:defRPr i="1" sz="3000"/>
            </a:lvl7pPr>
            <a:lvl8pPr indent="-419100" lvl="7" marL="3657600" rtl="0" algn="ctr">
              <a:spcBef>
                <a:spcPts val="0"/>
              </a:spcBef>
              <a:spcAft>
                <a:spcPts val="0"/>
              </a:spcAft>
              <a:buSzPts val="3000"/>
              <a:buChar char="○"/>
              <a:defRPr i="1" sz="3000"/>
            </a:lvl8pPr>
            <a:lvl9pPr indent="-419100" lvl="8" marL="4114800" algn="ctr">
              <a:spcBef>
                <a:spcPts val="0"/>
              </a:spcBef>
              <a:spcAft>
                <a:spcPts val="0"/>
              </a:spcAft>
              <a:buSzPts val="3000"/>
              <a:buChar char="■"/>
              <a:defRPr i="1" sz="3000"/>
            </a:lvl9pPr>
          </a:lstStyle>
          <a:p/>
        </p:txBody>
      </p:sp>
      <p:sp>
        <p:nvSpPr>
          <p:cNvPr id="119" name="Google Shape;119;p4"/>
          <p:cNvSpPr txBox="1"/>
          <p:nvPr/>
        </p:nvSpPr>
        <p:spPr>
          <a:xfrm>
            <a:off x="3593400" y="5527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00CEF6"/>
                </a:solidFill>
              </a:rPr>
              <a:t>“</a:t>
            </a:r>
            <a:endParaRPr sz="9600">
              <a:solidFill>
                <a:srgbClr val="00CEF6"/>
              </a:solidFill>
            </a:endParaRPr>
          </a:p>
        </p:txBody>
      </p:sp>
      <p:sp>
        <p:nvSpPr>
          <p:cNvPr id="120" name="Google Shape;120;p4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121" name="Google Shape;121;p4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122" name="Google Shape;122;p4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AFF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4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00CE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4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00C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4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126" name="Google Shape;126;p4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27" name="Google Shape;127;p4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28" name="Google Shape;128;p4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129" name="Google Shape;129;p4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130" name="Google Shape;130;p4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" name="Google Shape;155;p4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4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4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4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AFF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4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62" name="Google Shape;162;p5"/>
          <p:cNvSpPr txBox="1"/>
          <p:nvPr>
            <p:ph idx="1" type="body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◉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63" name="Google Shape;163;p5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164" name="Google Shape;164;p5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165" name="Google Shape;165;p5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AFF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5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00CE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5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00C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8" name="Google Shape;168;p5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169" name="Google Shape;169;p5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70" name="Google Shape;170;p5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71" name="Google Shape;171;p5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172" name="Google Shape;172;p5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173" name="Google Shape;173;p5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" name="Google Shape;198;p5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5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5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5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AFF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5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6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05" name="Google Shape;205;p6"/>
          <p:cNvSpPr txBox="1"/>
          <p:nvPr>
            <p:ph idx="1" type="body"/>
          </p:nvPr>
        </p:nvSpPr>
        <p:spPr>
          <a:xfrm>
            <a:off x="1131500" y="1552950"/>
            <a:ext cx="3339900" cy="26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6" name="Google Shape;206;p6"/>
          <p:cNvSpPr txBox="1"/>
          <p:nvPr>
            <p:ph idx="2" type="body"/>
          </p:nvPr>
        </p:nvSpPr>
        <p:spPr>
          <a:xfrm>
            <a:off x="4672563" y="1552950"/>
            <a:ext cx="3339900" cy="26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7" name="Google Shape;207;p6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208" name="Google Shape;208;p6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09" name="Google Shape;209;p6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AFF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6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00CE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6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00C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2" name="Google Shape;212;p6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13" name="Google Shape;213;p6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14" name="Google Shape;214;p6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15" name="Google Shape;215;p6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216" name="Google Shape;216;p6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217" name="Google Shape;217;p6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6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6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6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6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6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6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6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6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AFF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6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7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49" name="Google Shape;249;p7"/>
          <p:cNvSpPr txBox="1"/>
          <p:nvPr>
            <p:ph idx="1" type="body"/>
          </p:nvPr>
        </p:nvSpPr>
        <p:spPr>
          <a:xfrm>
            <a:off x="705900" y="1626600"/>
            <a:ext cx="2471700" cy="32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50" name="Google Shape;250;p7"/>
          <p:cNvSpPr txBox="1"/>
          <p:nvPr>
            <p:ph idx="2" type="body"/>
          </p:nvPr>
        </p:nvSpPr>
        <p:spPr>
          <a:xfrm>
            <a:off x="3304125" y="1626600"/>
            <a:ext cx="2471700" cy="32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51" name="Google Shape;251;p7"/>
          <p:cNvSpPr txBox="1"/>
          <p:nvPr>
            <p:ph idx="3" type="body"/>
          </p:nvPr>
        </p:nvSpPr>
        <p:spPr>
          <a:xfrm>
            <a:off x="5902350" y="1626600"/>
            <a:ext cx="2471700" cy="32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52" name="Google Shape;252;p7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253" name="Google Shape;253;p7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54" name="Google Shape;254;p7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AFF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7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00CE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7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00C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7" name="Google Shape;257;p7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58" name="Google Shape;258;p7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59" name="Google Shape;259;p7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60" name="Google Shape;260;p7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261" name="Google Shape;261;p7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262" name="Google Shape;262;p7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7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7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7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7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7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7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7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7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7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7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7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7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7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7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7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7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7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7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7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7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7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7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AFF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7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8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94" name="Google Shape;294;p8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295" name="Google Shape;295;p8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96" name="Google Shape;296;p8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AFF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8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00CE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8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00C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9" name="Google Shape;299;p8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00" name="Google Shape;300;p8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01" name="Google Shape;301;p8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02" name="Google Shape;302;p8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303" name="Google Shape;303;p8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04" name="Google Shape;304;p8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8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8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8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8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8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8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8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8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8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8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9" name="Google Shape;329;p8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8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8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8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AFF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8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9"/>
          <p:cNvSpPr txBox="1"/>
          <p:nvPr>
            <p:ph idx="1" type="body"/>
          </p:nvPr>
        </p:nvSpPr>
        <p:spPr>
          <a:xfrm>
            <a:off x="457200" y="3852828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Clr>
                <a:srgbClr val="00CEF6"/>
              </a:buClr>
              <a:buSzPts val="1400"/>
              <a:buNone/>
              <a:defRPr sz="1400">
                <a:solidFill>
                  <a:srgbClr val="00CEF6"/>
                </a:solidFill>
              </a:defRPr>
            </a:lvl1pPr>
          </a:lstStyle>
          <a:p/>
        </p:txBody>
      </p:sp>
      <p:sp>
        <p:nvSpPr>
          <p:cNvPr id="336" name="Google Shape;336;p9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337" name="Google Shape;337;p9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38" name="Google Shape;338;p9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AFF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9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00CE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9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00C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1" name="Google Shape;341;p9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42" name="Google Shape;342;p9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43" name="Google Shape;343;p9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44" name="Google Shape;344;p9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345" name="Google Shape;345;p9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46" name="Google Shape;346;p9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9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9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9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9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9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9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9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9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9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9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9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9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9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9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9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9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9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9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9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1" name="Google Shape;371;p9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9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9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9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AFF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9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0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378" name="Google Shape;378;p10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79" name="Google Shape;379;p10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AFF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0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00CE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0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00C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2" name="Google Shape;382;p10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83" name="Google Shape;383;p10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84" name="Google Shape;384;p10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85" name="Google Shape;385;p10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386" name="Google Shape;386;p10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87" name="Google Shape;387;p10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0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0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0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0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0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0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0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0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0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0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0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0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0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0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0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0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0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0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0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0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0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0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0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2" name="Google Shape;412;p10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10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10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10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AFF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10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" name="Google Shape;8;p1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" name="Google Shape;9;p1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" name="Google Shape;10;p1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" name="Google Shape;11;p1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" name="Google Shape;17;p1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" name="Google Shape;18;p1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9" name="Google Shape;19;p1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0" name="Google Shape;20;p1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1" name="Google Shape;21;p1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2" name="Google Shape;22;p1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3" name="Google Shape;23;p1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4" name="Google Shape;24;p1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5" name="Google Shape;25;p1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6" name="Google Shape;26;p1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7" name="Google Shape;27;p1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8" name="Google Shape;28;p1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9" name="Google Shape;29;p1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</p:grpSp>
      <p:sp>
        <p:nvSpPr>
          <p:cNvPr id="30" name="Google Shape;30;p1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sz="200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sz="200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sz="200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sz="200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sz="200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sz="200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sz="200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sz="200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sz="200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" name="Google Shape;31;p1"/>
          <p:cNvSpPr txBox="1"/>
          <p:nvPr>
            <p:ph idx="1" type="body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000"/>
              <a:buFont typeface="Source Sans Pro"/>
              <a:buChar char="◉"/>
              <a:defRPr sz="20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◉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32" name="Google Shape;32;p1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jpg"/><Relationship Id="rId4" Type="http://schemas.openxmlformats.org/officeDocument/2006/relationships/image" Target="../media/image1.jpg"/><Relationship Id="rId5" Type="http://schemas.openxmlformats.org/officeDocument/2006/relationships/image" Target="../media/image3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Wisconsin </a:t>
            </a:r>
            <a:r>
              <a:rPr lang="en"/>
              <a:t>Gerrymandering</a:t>
            </a:r>
            <a:r>
              <a:rPr lang="en"/>
              <a:t> </a:t>
            </a:r>
            <a:endParaRPr/>
          </a:p>
        </p:txBody>
      </p:sp>
      <p:sp>
        <p:nvSpPr>
          <p:cNvPr id="469" name="Google Shape;469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Christopher Maxel  -  Matthew Hapner</a:t>
            </a:r>
            <a:endParaRPr sz="2400"/>
          </a:p>
        </p:txBody>
      </p:sp>
      <p:sp>
        <p:nvSpPr>
          <p:cNvPr id="470" name="Google Shape;47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3"/>
          <p:cNvSpPr txBox="1"/>
          <p:nvPr>
            <p:ph type="title"/>
          </p:nvPr>
        </p:nvSpPr>
        <p:spPr>
          <a:xfrm>
            <a:off x="6900" y="0"/>
            <a:ext cx="43404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Map Attempt Three</a:t>
            </a:r>
            <a:endParaRPr sz="3000"/>
          </a:p>
        </p:txBody>
      </p:sp>
      <p:sp>
        <p:nvSpPr>
          <p:cNvPr id="533" name="Google Shape;533;p23"/>
          <p:cNvSpPr txBox="1"/>
          <p:nvPr>
            <p:ph idx="4294967295" type="body"/>
          </p:nvPr>
        </p:nvSpPr>
        <p:spPr>
          <a:xfrm>
            <a:off x="40675" y="1107900"/>
            <a:ext cx="4565100" cy="21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Seeded counties: Milwaukee, Walworth, Green, Crawford, Manitowoc, Marinette, La Crosse, Taylor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More randomly chosen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Measure of fitness: </a:t>
            </a:r>
            <a:r>
              <a:rPr lang="en" sz="1800">
                <a:highlight>
                  <a:srgbClr val="FFF2CC"/>
                </a:highlight>
              </a:rPr>
              <a:t>0.448</a:t>
            </a:r>
            <a:endParaRPr sz="1800">
              <a:highlight>
                <a:srgbClr val="FFF2CC"/>
              </a:highlight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Minimax of district population: </a:t>
            </a:r>
            <a:r>
              <a:rPr lang="en" sz="1800">
                <a:highlight>
                  <a:srgbClr val="FFF2CC"/>
                </a:highlight>
              </a:rPr>
              <a:t>288,906</a:t>
            </a:r>
            <a:endParaRPr sz="1800"/>
          </a:p>
        </p:txBody>
      </p:sp>
      <p:pic>
        <p:nvPicPr>
          <p:cNvPr id="534" name="Google Shape;5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4142" y="27604"/>
            <a:ext cx="479666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23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4"/>
          <p:cNvSpPr txBox="1"/>
          <p:nvPr>
            <p:ph type="ctrTitle"/>
          </p:nvPr>
        </p:nvSpPr>
        <p:spPr>
          <a:xfrm>
            <a:off x="465275" y="3363425"/>
            <a:ext cx="79929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5"/>
          <p:cNvSpPr txBox="1"/>
          <p:nvPr>
            <p:ph type="title"/>
          </p:nvPr>
        </p:nvSpPr>
        <p:spPr>
          <a:xfrm>
            <a:off x="1073700" y="0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Decision Tree Attempt One</a:t>
            </a:r>
            <a:endParaRPr sz="3000"/>
          </a:p>
        </p:txBody>
      </p:sp>
      <p:sp>
        <p:nvSpPr>
          <p:cNvPr id="546" name="Google Shape;546;p25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7" name="Google Shape;547;p25"/>
          <p:cNvPicPr preferRelativeResize="0"/>
          <p:nvPr/>
        </p:nvPicPr>
        <p:blipFill rotWithShape="1">
          <a:blip r:embed="rId3">
            <a:alphaModFix/>
          </a:blip>
          <a:srcRect b="70586" l="23029" r="0" t="497"/>
          <a:stretch/>
        </p:blipFill>
        <p:spPr>
          <a:xfrm>
            <a:off x="4111354" y="516560"/>
            <a:ext cx="5032656" cy="411039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48" name="Google Shape;548;p25"/>
          <p:cNvGraphicFramePr/>
          <p:nvPr/>
        </p:nvGraphicFramePr>
        <p:xfrm>
          <a:off x="336000" y="11872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{8D1204B1-6D44-4B16-A29B-C1E12B16C616}</a:tableStyleId>
              </a:tblPr>
              <a:tblGrid>
                <a:gridCol w="1002350"/>
                <a:gridCol w="1277725"/>
                <a:gridCol w="1049000"/>
                <a:gridCol w="703900"/>
              </a:tblGrid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Republican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Democrat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Tie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21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Attempt 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26"/>
          <p:cNvSpPr txBox="1"/>
          <p:nvPr>
            <p:ph type="title"/>
          </p:nvPr>
        </p:nvSpPr>
        <p:spPr>
          <a:xfrm>
            <a:off x="1073700" y="0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Decision Tree Attempt Two</a:t>
            </a:r>
            <a:endParaRPr sz="3000"/>
          </a:p>
        </p:txBody>
      </p:sp>
      <p:sp>
        <p:nvSpPr>
          <p:cNvPr id="554" name="Google Shape;554;p26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5" name="Google Shape;555;p26"/>
          <p:cNvPicPr preferRelativeResize="0"/>
          <p:nvPr/>
        </p:nvPicPr>
        <p:blipFill rotWithShape="1">
          <a:blip r:embed="rId3">
            <a:alphaModFix/>
          </a:blip>
          <a:srcRect b="35664" l="23719" r="-1588" t="36445"/>
          <a:stretch/>
        </p:blipFill>
        <p:spPr>
          <a:xfrm>
            <a:off x="3893563" y="597750"/>
            <a:ext cx="5250425" cy="40885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56" name="Google Shape;556;p26"/>
          <p:cNvGraphicFramePr/>
          <p:nvPr/>
        </p:nvGraphicFramePr>
        <p:xfrm>
          <a:off x="336025" y="10912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{8D1204B1-6D44-4B16-A29B-C1E12B16C616}</a:tableStyleId>
              </a:tblPr>
              <a:tblGrid>
                <a:gridCol w="1002350"/>
                <a:gridCol w="1277725"/>
                <a:gridCol w="1049000"/>
                <a:gridCol w="703900"/>
              </a:tblGrid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Republican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Democrat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Tie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21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Attempt 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27"/>
          <p:cNvSpPr txBox="1"/>
          <p:nvPr>
            <p:ph type="title"/>
          </p:nvPr>
        </p:nvSpPr>
        <p:spPr>
          <a:xfrm>
            <a:off x="1073700" y="0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Decision Tree Attempt Three</a:t>
            </a:r>
            <a:endParaRPr sz="3000"/>
          </a:p>
        </p:txBody>
      </p:sp>
      <p:sp>
        <p:nvSpPr>
          <p:cNvPr id="562" name="Google Shape;562;p27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3" name="Google Shape;563;p27"/>
          <p:cNvPicPr preferRelativeResize="0"/>
          <p:nvPr/>
        </p:nvPicPr>
        <p:blipFill rotWithShape="1">
          <a:blip r:embed="rId3">
            <a:alphaModFix/>
          </a:blip>
          <a:srcRect b="1216" l="23902" r="0" t="70756"/>
          <a:stretch/>
        </p:blipFill>
        <p:spPr>
          <a:xfrm>
            <a:off x="3854000" y="453675"/>
            <a:ext cx="5289992" cy="42361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64" name="Google Shape;564;p27"/>
          <p:cNvGraphicFramePr/>
          <p:nvPr/>
        </p:nvGraphicFramePr>
        <p:xfrm>
          <a:off x="338599" y="96898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{8D1204B1-6D44-4B16-A29B-C1E12B16C616}</a:tableStyleId>
              </a:tblPr>
              <a:tblGrid>
                <a:gridCol w="1002350"/>
                <a:gridCol w="1277725"/>
                <a:gridCol w="1049000"/>
                <a:gridCol w="703900"/>
              </a:tblGrid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Republican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Democrat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Tie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21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Attempt 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28"/>
          <p:cNvSpPr txBox="1"/>
          <p:nvPr>
            <p:ph type="ctrTitle"/>
          </p:nvPr>
        </p:nvSpPr>
        <p:spPr>
          <a:xfrm>
            <a:off x="465275" y="3363425"/>
            <a:ext cx="79929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of Attempts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29"/>
          <p:cNvSpPr txBox="1"/>
          <p:nvPr>
            <p:ph type="title"/>
          </p:nvPr>
        </p:nvSpPr>
        <p:spPr>
          <a:xfrm>
            <a:off x="1073700" y="177300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Best Choice by Political Party</a:t>
            </a:r>
            <a:endParaRPr sz="3000"/>
          </a:p>
        </p:txBody>
      </p:sp>
      <p:sp>
        <p:nvSpPr>
          <p:cNvPr id="575" name="Google Shape;575;p29"/>
          <p:cNvSpPr txBox="1"/>
          <p:nvPr>
            <p:ph idx="1" type="body"/>
          </p:nvPr>
        </p:nvSpPr>
        <p:spPr>
          <a:xfrm>
            <a:off x="527700" y="893100"/>
            <a:ext cx="8088600" cy="30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Republicans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Option #2</a:t>
            </a:r>
            <a:endParaRPr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Low regret</a:t>
            </a:r>
            <a:endParaRPr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Best election results</a:t>
            </a:r>
            <a:endParaRPr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Optimistic approach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Democrats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Option #3</a:t>
            </a:r>
            <a:endParaRPr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Low regret</a:t>
            </a:r>
            <a:endParaRPr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Optimistic and conservative approaches</a:t>
            </a:r>
            <a:endParaRPr/>
          </a:p>
        </p:txBody>
      </p:sp>
      <p:sp>
        <p:nvSpPr>
          <p:cNvPr id="576" name="Google Shape;576;p29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30"/>
          <p:cNvSpPr txBox="1"/>
          <p:nvPr>
            <p:ph type="title"/>
          </p:nvPr>
        </p:nvSpPr>
        <p:spPr>
          <a:xfrm>
            <a:off x="1073700" y="24900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Choice</a:t>
            </a:r>
            <a:endParaRPr sz="3000"/>
          </a:p>
        </p:txBody>
      </p:sp>
      <p:sp>
        <p:nvSpPr>
          <p:cNvPr id="582" name="Google Shape;582;p30"/>
          <p:cNvSpPr txBox="1"/>
          <p:nvPr>
            <p:ph idx="1" type="body"/>
          </p:nvPr>
        </p:nvSpPr>
        <p:spPr>
          <a:xfrm>
            <a:off x="440700" y="435900"/>
            <a:ext cx="8262600" cy="18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b="1" lang="en"/>
              <a:t>Option #1</a:t>
            </a:r>
            <a:endParaRPr b="1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M</a:t>
            </a:r>
            <a:r>
              <a:rPr lang="en"/>
              <a:t>inimizes</a:t>
            </a:r>
            <a:r>
              <a:rPr lang="en"/>
              <a:t> </a:t>
            </a:r>
            <a:r>
              <a:rPr lang="en"/>
              <a:t>regret for both parties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Visually contains the fewest “salamander” shaped districts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Smallest difference in district populations</a:t>
            </a:r>
            <a:endParaRPr/>
          </a:p>
        </p:txBody>
      </p:sp>
      <p:sp>
        <p:nvSpPr>
          <p:cNvPr id="583" name="Google Shape;583;p30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84" name="Google Shape;584;p30"/>
          <p:cNvGrpSpPr/>
          <p:nvPr/>
        </p:nvGrpSpPr>
        <p:grpSpPr>
          <a:xfrm>
            <a:off x="401700" y="2038413"/>
            <a:ext cx="8132226" cy="2659200"/>
            <a:chOff x="401700" y="2267013"/>
            <a:chExt cx="8132226" cy="2659200"/>
          </a:xfrm>
        </p:grpSpPr>
        <p:pic>
          <p:nvPicPr>
            <p:cNvPr id="585" name="Google Shape;585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615324" y="2465950"/>
              <a:ext cx="2023050" cy="216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6" name="Google Shape;586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510875" y="2465938"/>
              <a:ext cx="2023050" cy="216934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87" name="Google Shape;587;p30"/>
            <p:cNvGrpSpPr/>
            <p:nvPr/>
          </p:nvGrpSpPr>
          <p:grpSpPr>
            <a:xfrm>
              <a:off x="401700" y="2267013"/>
              <a:ext cx="2659200" cy="2659200"/>
              <a:chOff x="401700" y="2267013"/>
              <a:chExt cx="2659200" cy="2659200"/>
            </a:xfrm>
          </p:grpSpPr>
          <p:pic>
            <p:nvPicPr>
              <p:cNvPr id="588" name="Google Shape;588;p30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719777" y="2511950"/>
                <a:ext cx="2023050" cy="216932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589" name="Google Shape;589;p30"/>
              <p:cNvSpPr/>
              <p:nvPr/>
            </p:nvSpPr>
            <p:spPr>
              <a:xfrm>
                <a:off x="401700" y="2267013"/>
                <a:ext cx="2659200" cy="2659200"/>
              </a:xfrm>
              <a:prstGeom prst="ellipse">
                <a:avLst/>
              </a:prstGeom>
              <a:noFill/>
              <a:ln cap="flat" cmpd="sng" w="38100">
                <a:solidFill>
                  <a:srgbClr val="6AA84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31"/>
          <p:cNvSpPr txBox="1"/>
          <p:nvPr>
            <p:ph type="ctrTitle"/>
          </p:nvPr>
        </p:nvSpPr>
        <p:spPr>
          <a:xfrm>
            <a:off x="465275" y="3363425"/>
            <a:ext cx="79929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and Successes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32"/>
          <p:cNvSpPr txBox="1"/>
          <p:nvPr>
            <p:ph type="title"/>
          </p:nvPr>
        </p:nvSpPr>
        <p:spPr>
          <a:xfrm>
            <a:off x="1073700" y="177300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Challenges</a:t>
            </a:r>
            <a:endParaRPr sz="3000"/>
          </a:p>
        </p:txBody>
      </p:sp>
      <p:pic>
        <p:nvPicPr>
          <p:cNvPr id="600" name="Google Shape;600;p32"/>
          <p:cNvPicPr preferRelativeResize="0"/>
          <p:nvPr/>
        </p:nvPicPr>
        <p:blipFill rotWithShape="1">
          <a:blip r:embed="rId3">
            <a:alphaModFix/>
          </a:blip>
          <a:srcRect b="38818" l="68071" r="0" t="31412"/>
          <a:stretch/>
        </p:blipFill>
        <p:spPr>
          <a:xfrm>
            <a:off x="6301770" y="2188875"/>
            <a:ext cx="1923779" cy="1922101"/>
          </a:xfrm>
          <a:prstGeom prst="rect">
            <a:avLst/>
          </a:prstGeom>
          <a:noFill/>
          <a:ln>
            <a:noFill/>
          </a:ln>
        </p:spPr>
      </p:pic>
      <p:sp>
        <p:nvSpPr>
          <p:cNvPr id="601" name="Google Shape;601;p32"/>
          <p:cNvSpPr txBox="1"/>
          <p:nvPr>
            <p:ph idx="1" type="body"/>
          </p:nvPr>
        </p:nvSpPr>
        <p:spPr>
          <a:xfrm>
            <a:off x="704400" y="939475"/>
            <a:ext cx="7735200" cy="19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Door county is a </a:t>
            </a:r>
            <a:r>
              <a:rPr lang="en"/>
              <a:t>peninsula</a:t>
            </a:r>
            <a:r>
              <a:rPr lang="en"/>
              <a:t> causing connection issues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Milwaukee</a:t>
            </a:r>
            <a:r>
              <a:rPr lang="en"/>
              <a:t> county has ~</a:t>
            </a:r>
            <a:r>
              <a:rPr lang="en"/>
              <a:t>950,000</a:t>
            </a:r>
            <a:r>
              <a:rPr lang="en"/>
              <a:t> people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Average district size is ~</a:t>
            </a:r>
            <a:r>
              <a:rPr lang="en"/>
              <a:t> 670,000 people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Had to make this a hardcoded seed</a:t>
            </a:r>
            <a:endParaRPr/>
          </a:p>
        </p:txBody>
      </p:sp>
      <p:sp>
        <p:nvSpPr>
          <p:cNvPr id="602" name="Google Shape;602;p32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15"/>
          <p:cNvSpPr txBox="1"/>
          <p:nvPr>
            <p:ph type="title"/>
          </p:nvPr>
        </p:nvSpPr>
        <p:spPr>
          <a:xfrm>
            <a:off x="0" y="376500"/>
            <a:ext cx="43239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Wisconsin Overview</a:t>
            </a:r>
            <a:endParaRPr sz="3000"/>
          </a:p>
        </p:txBody>
      </p:sp>
      <p:sp>
        <p:nvSpPr>
          <p:cNvPr id="476" name="Google Shape;476;p15"/>
          <p:cNvSpPr txBox="1"/>
          <p:nvPr>
            <p:ph idx="1" type="body"/>
          </p:nvPr>
        </p:nvSpPr>
        <p:spPr>
          <a:xfrm>
            <a:off x="516025" y="1409125"/>
            <a:ext cx="4323900" cy="13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72 Counties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8 congressional districts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Accessible</a:t>
            </a:r>
            <a:r>
              <a:rPr lang="en"/>
              <a:t> records</a:t>
            </a:r>
            <a:endParaRPr/>
          </a:p>
        </p:txBody>
      </p:sp>
      <p:sp>
        <p:nvSpPr>
          <p:cNvPr id="477" name="Google Shape;477;p15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78" name="Google Shape;478;p15"/>
          <p:cNvPicPr preferRelativeResize="0"/>
          <p:nvPr/>
        </p:nvPicPr>
        <p:blipFill rotWithShape="1">
          <a:blip r:embed="rId3">
            <a:alphaModFix/>
          </a:blip>
          <a:srcRect b="1476" l="1058" r="0" t="1389"/>
          <a:stretch/>
        </p:blipFill>
        <p:spPr>
          <a:xfrm>
            <a:off x="4324036" y="3100"/>
            <a:ext cx="481996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33"/>
          <p:cNvSpPr txBox="1"/>
          <p:nvPr>
            <p:ph type="title"/>
          </p:nvPr>
        </p:nvSpPr>
        <p:spPr>
          <a:xfrm>
            <a:off x="1073700" y="1007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Successes</a:t>
            </a:r>
            <a:endParaRPr sz="3000"/>
          </a:p>
        </p:txBody>
      </p:sp>
      <p:sp>
        <p:nvSpPr>
          <p:cNvPr id="608" name="Google Shape;608;p33"/>
          <p:cNvSpPr txBox="1"/>
          <p:nvPr>
            <p:ph idx="1" type="body"/>
          </p:nvPr>
        </p:nvSpPr>
        <p:spPr>
          <a:xfrm>
            <a:off x="704400" y="1001100"/>
            <a:ext cx="77352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Data collection was quick and simple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We chose the best seeds in our first attempt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Most of the districts are contiguous  (few exceptions)</a:t>
            </a:r>
            <a:endParaRPr/>
          </a:p>
        </p:txBody>
      </p:sp>
      <p:sp>
        <p:nvSpPr>
          <p:cNvPr id="609" name="Google Shape;609;p33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10" name="Google Shape;61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8400" y="2367425"/>
            <a:ext cx="2373605" cy="191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16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Why Wisconsin</a:t>
            </a:r>
            <a:endParaRPr sz="3000"/>
          </a:p>
        </p:txBody>
      </p:sp>
      <p:sp>
        <p:nvSpPr>
          <p:cNvPr id="484" name="Google Shape;484;p16"/>
          <p:cNvSpPr txBox="1"/>
          <p:nvPr>
            <p:ph idx="1" type="body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Family and Friends live there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Special place for both of us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Go Pack Go!</a:t>
            </a:r>
            <a:endParaRPr/>
          </a:p>
        </p:txBody>
      </p:sp>
      <p:pic>
        <p:nvPicPr>
          <p:cNvPr id="485" name="Google Shape;4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1952" y="2898400"/>
            <a:ext cx="1817025" cy="1385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86" name="Google Shape;486;p16"/>
          <p:cNvPicPr preferRelativeResize="0"/>
          <p:nvPr/>
        </p:nvPicPr>
        <p:blipFill rotWithShape="1">
          <a:blip r:embed="rId4">
            <a:alphaModFix/>
          </a:blip>
          <a:srcRect b="22702" l="0" r="0" t="0"/>
          <a:stretch/>
        </p:blipFill>
        <p:spPr>
          <a:xfrm>
            <a:off x="2068750" y="-10575"/>
            <a:ext cx="5010821" cy="5164650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Google Shape;487;p16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17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17"/>
          <p:cNvSpPr txBox="1"/>
          <p:nvPr>
            <p:ph idx="1" type="body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4" name="Google Shape;494;p17"/>
          <p:cNvPicPr preferRelativeResize="0"/>
          <p:nvPr/>
        </p:nvPicPr>
        <p:blipFill rotWithShape="1">
          <a:blip r:embed="rId3">
            <a:alphaModFix/>
          </a:blip>
          <a:srcRect b="0" l="10171" r="22156" t="0"/>
          <a:stretch/>
        </p:blipFill>
        <p:spPr>
          <a:xfrm>
            <a:off x="4503425" y="0"/>
            <a:ext cx="464057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5" name="Google Shape;495;p17"/>
          <p:cNvPicPr preferRelativeResize="0"/>
          <p:nvPr/>
        </p:nvPicPr>
        <p:blipFill rotWithShape="1">
          <a:blip r:embed="rId4">
            <a:alphaModFix/>
          </a:blip>
          <a:srcRect b="0" l="9331" r="23000" t="0"/>
          <a:stretch/>
        </p:blipFill>
        <p:spPr>
          <a:xfrm>
            <a:off x="0" y="0"/>
            <a:ext cx="464057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6" name="Google Shape;496;p17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18"/>
          <p:cNvSpPr txBox="1"/>
          <p:nvPr>
            <p:ph type="ctrTitle"/>
          </p:nvPr>
        </p:nvSpPr>
        <p:spPr>
          <a:xfrm>
            <a:off x="2131850" y="3363425"/>
            <a:ext cx="6326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Attempt One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19"/>
          <p:cNvSpPr txBox="1"/>
          <p:nvPr>
            <p:ph type="title"/>
          </p:nvPr>
        </p:nvSpPr>
        <p:spPr>
          <a:xfrm>
            <a:off x="6900" y="0"/>
            <a:ext cx="43404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Map Attempt One</a:t>
            </a:r>
            <a:endParaRPr sz="3000"/>
          </a:p>
        </p:txBody>
      </p:sp>
      <p:sp>
        <p:nvSpPr>
          <p:cNvPr id="507" name="Google Shape;507;p19"/>
          <p:cNvSpPr txBox="1"/>
          <p:nvPr>
            <p:ph idx="4294967295" type="body"/>
          </p:nvPr>
        </p:nvSpPr>
        <p:spPr>
          <a:xfrm>
            <a:off x="116875" y="955500"/>
            <a:ext cx="4565100" cy="26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Seeded counties: Milwaukee, Sheboygan, Florence, Bayfield, Trempealeau, Grant, Rock, and Marquette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Spaced out around perimeter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Measure of fitness: </a:t>
            </a:r>
            <a:r>
              <a:rPr lang="en" sz="1800">
                <a:highlight>
                  <a:srgbClr val="F4CCCC"/>
                </a:highlight>
              </a:rPr>
              <a:t>0.478</a:t>
            </a:r>
            <a:endParaRPr sz="1800">
              <a:highlight>
                <a:srgbClr val="F4CCCC"/>
              </a:highlight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Minimax of district population: </a:t>
            </a:r>
            <a:r>
              <a:rPr lang="en" sz="1800">
                <a:highlight>
                  <a:srgbClr val="D9EAD3"/>
                </a:highlight>
              </a:rPr>
              <a:t>284,497</a:t>
            </a:r>
            <a:endParaRPr sz="1800"/>
          </a:p>
        </p:txBody>
      </p:sp>
      <p:pic>
        <p:nvPicPr>
          <p:cNvPr id="508" name="Google Shape;5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2679" y="25379"/>
            <a:ext cx="4796699" cy="5143546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19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20"/>
          <p:cNvSpPr txBox="1"/>
          <p:nvPr>
            <p:ph type="ctrTitle"/>
          </p:nvPr>
        </p:nvSpPr>
        <p:spPr>
          <a:xfrm>
            <a:off x="2131850" y="3363425"/>
            <a:ext cx="6326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Attempt Two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21"/>
          <p:cNvSpPr txBox="1"/>
          <p:nvPr>
            <p:ph type="title"/>
          </p:nvPr>
        </p:nvSpPr>
        <p:spPr>
          <a:xfrm>
            <a:off x="0" y="0"/>
            <a:ext cx="43404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Map Attempt Two</a:t>
            </a:r>
            <a:endParaRPr sz="3000"/>
          </a:p>
        </p:txBody>
      </p:sp>
      <p:pic>
        <p:nvPicPr>
          <p:cNvPr id="520" name="Google Shape;5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5987" y="0"/>
            <a:ext cx="4820312" cy="5168875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21"/>
          <p:cNvSpPr txBox="1"/>
          <p:nvPr>
            <p:ph idx="4294967295" type="body"/>
          </p:nvPr>
        </p:nvSpPr>
        <p:spPr>
          <a:xfrm>
            <a:off x="40800" y="929425"/>
            <a:ext cx="4455000" cy="21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Seeded counties: Milwaukee, Sauk, Jackson, Waupaca, Door, Forest, Dunn, Douglas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Spaced out; some central counties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Measure of fitness: </a:t>
            </a:r>
            <a:r>
              <a:rPr lang="en" sz="1800">
                <a:highlight>
                  <a:srgbClr val="D9EAD3"/>
                </a:highlight>
              </a:rPr>
              <a:t>0.382</a:t>
            </a:r>
            <a:endParaRPr sz="1800">
              <a:highlight>
                <a:srgbClr val="D9EAD3"/>
              </a:highlight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Minimax of district population: </a:t>
            </a:r>
            <a:r>
              <a:rPr lang="en" sz="1800">
                <a:highlight>
                  <a:srgbClr val="F4CCCC"/>
                </a:highlight>
              </a:rPr>
              <a:t>396,065</a:t>
            </a:r>
            <a:endParaRPr sz="1800"/>
          </a:p>
        </p:txBody>
      </p:sp>
      <p:sp>
        <p:nvSpPr>
          <p:cNvPr id="522" name="Google Shape;522;p21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2"/>
          <p:cNvSpPr txBox="1"/>
          <p:nvPr>
            <p:ph type="ctrTitle"/>
          </p:nvPr>
        </p:nvSpPr>
        <p:spPr>
          <a:xfrm>
            <a:off x="2131850" y="3363425"/>
            <a:ext cx="6326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Attempt Three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Quinc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